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71"/>
    <p:restoredTop sz="94646"/>
  </p:normalViewPr>
  <p:slideViewPr>
    <p:cSldViewPr snapToGrid="0" snapToObjects="1">
      <p:cViewPr varScale="1">
        <p:scale>
          <a:sx n="58" d="100"/>
          <a:sy n="58" d="100"/>
        </p:scale>
        <p:origin x="22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9A7E5-7760-2348-A031-711EF24A4249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7587D-2F0F-2A4E-852E-108E0B7E4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7587D-2F0F-2A4E-852E-108E0B7E4E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69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CBD5-8F5F-475B-9DCE-1FE8F6C57D2C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Teleos Leadership Institute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DEA0-7581-0440-B94C-8640DBE44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2015-BF37-4637-AD64-EF193D89670D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Teleos Leadership Institute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DEA0-7581-0440-B94C-8640DBE44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9B0B-EC13-40C7-B436-3BE2DCD10DF6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Teleos Leadership Institute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DEA0-7581-0440-B94C-8640DBE44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D38B-C35B-47AD-A124-D207FC80F9BF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Teleos Leadership Institute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DEA0-7581-0440-B94C-8640DBE44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1604-BC49-41C1-BA69-8C8C4037302F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Teleos Leadership Institute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DEA0-7581-0440-B94C-8640DBE44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CD49-E90B-4E7E-AA61-09ACCF1DC1BB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Teleos Leadership Institute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DEA0-7581-0440-B94C-8640DBE44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4188-7AD9-4A2D-AF37-F36F507AB76F}" type="datetime1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Teleos Leadership Institute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DEA0-7581-0440-B94C-8640DBE44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4CD7-0A7E-4F0A-BF36-94ADCA710FC9}" type="datetime1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Teleos Leadership Institute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DEA0-7581-0440-B94C-8640DBE44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B8A5-EFF6-4FF1-BCC5-40FA9191F6EF}" type="datetime1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Teleos Leadership Institute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DEA0-7581-0440-B94C-8640DBE44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2193-DB84-4402-BE14-B7E4088AC260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Teleos Leadership Institute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DEA0-7581-0440-B94C-8640DBE44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CCAD-82B5-459B-A9B9-BF0BCBDEC763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Teleos Leadership Institute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DEA0-7581-0440-B94C-8640DBE44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DB0D6-5F54-472B-AD21-8AE166C7D86C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Teleos Leadership Institute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CDEA0-7581-0440-B94C-8640DBE44C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155275" y="334967"/>
            <a:ext cx="6487065" cy="560465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124630" y="8209999"/>
            <a:ext cx="6471124" cy="639362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9" name="Picture 8" descr="/Users/Emma/Desktop/Teleos_Logo_WEB_Full_Logo_with_Tagline_WHITE.PNG"/>
          <p:cNvPicPr/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7"/>
          <a:stretch/>
        </p:blipFill>
        <p:spPr bwMode="auto">
          <a:xfrm>
            <a:off x="1984458" y="8231631"/>
            <a:ext cx="2828695" cy="9123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50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/Users/Emma/Desktop/unnamed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0016"/>
            <a:ext cx="6897893" cy="26060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81"/>
          <p:cNvSpPr txBox="1"/>
          <p:nvPr/>
        </p:nvSpPr>
        <p:spPr>
          <a:xfrm>
            <a:off x="154305" y="3725545"/>
            <a:ext cx="6549390" cy="169291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FFFF"/>
                </a:solidFill>
                <a:effectLst/>
                <a:latin typeface="Roboto" charset="0"/>
                <a:ea typeface="Calibri" charset="0"/>
                <a:cs typeface="Times New Roman" charset="0"/>
              </a:rPr>
              <a:t>Emotional Intelligence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FFFFFF"/>
                </a:solidFill>
                <a:latin typeface="Roboto" charset="0"/>
                <a:ea typeface="Calibri" charset="0"/>
                <a:cs typeface="Times New Roman" charset="0"/>
              </a:rPr>
              <a:t>Self-Assessment</a:t>
            </a:r>
            <a:r>
              <a:rPr lang="en-US" sz="3600" dirty="0">
                <a:solidFill>
                  <a:srgbClr val="FFFFFF"/>
                </a:solidFill>
                <a:effectLst/>
                <a:latin typeface="Roboto" charset="0"/>
                <a:ea typeface="Calibri" charset="0"/>
                <a:cs typeface="Times New Roman" charset="0"/>
              </a:rPr>
              <a:t> </a:t>
            </a:r>
            <a:endParaRPr lang="en-US" sz="36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71713" y="8728360"/>
            <a:ext cx="2314575" cy="486833"/>
          </a:xfrm>
        </p:spPr>
        <p:txBody>
          <a:bodyPr/>
          <a:lstStyle/>
          <a:p>
            <a:r>
              <a:rPr lang="en-US"/>
              <a:t>Copyright Teleos Leadership Institute 2020</a:t>
            </a:r>
          </a:p>
        </p:txBody>
      </p:sp>
    </p:spTree>
    <p:extLst>
      <p:ext uri="{BB962C8B-B14F-4D97-AF65-F5344CB8AC3E}">
        <p14:creationId xmlns:p14="http://schemas.microsoft.com/office/powerpoint/2010/main" val="194024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55275" y="334967"/>
            <a:ext cx="6487065" cy="560465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124630" y="8209999"/>
            <a:ext cx="6471124" cy="639362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70"/>
          <p:cNvSpPr txBox="1"/>
          <p:nvPr/>
        </p:nvSpPr>
        <p:spPr>
          <a:xfrm>
            <a:off x="363623" y="429150"/>
            <a:ext cx="6070367" cy="46628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effectLst/>
                <a:latin typeface="Roboto" charset="0"/>
                <a:ea typeface="Calibri" charset="0"/>
                <a:cs typeface="Times New Roman" charset="0"/>
              </a:rPr>
              <a:t>EI Competencies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pic>
        <p:nvPicPr>
          <p:cNvPr id="7" name="Picture 6" descr="/Users/Emma/Desktop/Teleos_Logo_WEB_Full_Logo_with_Tagline_WHITE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7"/>
          <a:stretch/>
        </p:blipFill>
        <p:spPr bwMode="auto">
          <a:xfrm>
            <a:off x="1984458" y="8231631"/>
            <a:ext cx="2828695" cy="9123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Content Placeholder 4"/>
          <p:cNvSpPr>
            <a:spLocks noGrp="1"/>
          </p:cNvSpPr>
          <p:nvPr/>
        </p:nvSpPr>
        <p:spPr>
          <a:xfrm>
            <a:off x="124631" y="960447"/>
            <a:ext cx="2737840" cy="80772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Self-Awareness</a:t>
            </a:r>
            <a:br>
              <a:rPr lang="en-US" sz="1200" b="1" dirty="0">
                <a:latin typeface="Roboto" charset="0"/>
                <a:ea typeface="Roboto" charset="0"/>
                <a:cs typeface="Roboto" charset="0"/>
              </a:rPr>
            </a:br>
            <a:br>
              <a:rPr lang="en-US" sz="1200" b="1" dirty="0">
                <a:latin typeface="Roboto" charset="0"/>
                <a:ea typeface="Roboto" charset="0"/>
                <a:cs typeface="Roboto" charset="0"/>
              </a:rPr>
            </a:br>
            <a:r>
              <a:rPr lang="en-US" sz="1000" b="1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Emotional Self Awareness:</a:t>
            </a: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29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Able to describe how own feelings affect own actions</a:t>
            </a: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29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Describes underlying reasons for own feelings</a:t>
            </a:r>
          </a:p>
          <a:p>
            <a:pPr marL="171450" marR="0" indent="-171450">
              <a:spcBef>
                <a:spcPts val="29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Aware of the connection between what is happening and own feelings</a:t>
            </a: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29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Shows awareness of own feelings</a:t>
            </a: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29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Acknowledges own strengths and weaknesses</a:t>
            </a: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29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Speaks up &amp; Accepts failure</a:t>
            </a: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29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Works hard but work smart</a:t>
            </a: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29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Walks the talk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br>
              <a:rPr lang="en-US" sz="1200" b="1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r>
              <a:rPr lang="en-US" sz="1200" b="1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Self-Management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Roboto" charset="0"/>
              <a:ea typeface="Roboto" charset="0"/>
              <a:cs typeface="Roboto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Achievement Orientation: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Initiates actions to improve own performance</a:t>
            </a:r>
            <a:b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Seeks to improve own self by setting measurable and challenging goals</a:t>
            </a:r>
            <a:b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effectLst/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Strives to improve own performance</a:t>
            </a:r>
            <a:b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effectLst/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Seeks ways to do things better</a:t>
            </a:r>
            <a:b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effectLst/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Influential leadership</a:t>
            </a:r>
            <a:endParaRPr lang="en-US" sz="1000" dirty="0">
              <a:effectLst/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/>
        </p:nvSpPr>
        <p:spPr>
          <a:xfrm>
            <a:off x="3040178" y="895432"/>
            <a:ext cx="3810510" cy="80772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Adaptability:</a:t>
            </a: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Adapts by smoothly juggling multiple demands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Adapts by applying standard procedures flexibility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Adapts overall strategy, goals, or projects to fit the situation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Adapts to shifting priorities and rapid change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Adapts overall strategy, goals, or projects to cope unexpected events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Multi-disciplinary collaboration &amp; strong support functions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Pro-activity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r>
              <a:rPr lang="en-US" sz="1000" b="1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Emotional Self-Control:</a:t>
            </a:r>
          </a:p>
          <a:p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Acts appropriately even in emotionally charged situations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Remains calm in stressful situations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Remains composed and positive, even in trying moments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Controls impulses when under stress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Work hard but work smart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r>
              <a:rPr lang="en-US" sz="1000" b="1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Positive Outlook:</a:t>
            </a: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Sees the positive in people, situations, and events more often than the negative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Believes the future will be better than the past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Views the future with hope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Sees possibilities more than problems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Sees opportunities more than threats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Sees the positive side of a difficult situation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Has fun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</a:b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Thinks about the future</a:t>
            </a:r>
            <a:endParaRPr lang="en-US" sz="1000" dirty="0">
              <a:latin typeface="Roboto" charset="0"/>
              <a:ea typeface="Roboto" charset="0"/>
              <a:cs typeface="Roboto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endParaRPr lang="en-US" sz="1000" dirty="0">
              <a:effectLst/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71713" y="8735394"/>
            <a:ext cx="2314575" cy="486833"/>
          </a:xfrm>
        </p:spPr>
        <p:txBody>
          <a:bodyPr/>
          <a:lstStyle/>
          <a:p>
            <a:r>
              <a:rPr lang="en-US" dirty="0"/>
              <a:t>Copyright </a:t>
            </a:r>
            <a:r>
              <a:rPr lang="en-US" dirty="0" err="1"/>
              <a:t>Teleos</a:t>
            </a:r>
            <a:r>
              <a:rPr lang="en-US" dirty="0"/>
              <a:t> Leadership Institute 2020</a:t>
            </a:r>
          </a:p>
        </p:txBody>
      </p:sp>
    </p:spTree>
    <p:extLst>
      <p:ext uri="{BB962C8B-B14F-4D97-AF65-F5344CB8AC3E}">
        <p14:creationId xmlns:p14="http://schemas.microsoft.com/office/powerpoint/2010/main" val="147468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55275" y="334967"/>
            <a:ext cx="6487065" cy="560465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124630" y="8209999"/>
            <a:ext cx="6471124" cy="639362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70"/>
          <p:cNvSpPr txBox="1"/>
          <p:nvPr/>
        </p:nvSpPr>
        <p:spPr>
          <a:xfrm>
            <a:off x="363623" y="429150"/>
            <a:ext cx="6070367" cy="46628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effectLst/>
                <a:latin typeface="Roboto" charset="0"/>
                <a:ea typeface="Calibri" charset="0"/>
                <a:cs typeface="Times New Roman" charset="0"/>
              </a:rPr>
              <a:t>EI Competencies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pic>
        <p:nvPicPr>
          <p:cNvPr id="7" name="Picture 6" descr="/Users/Emma/Desktop/Teleos_Logo_WEB_Full_Logo_with_Tagline_WHITE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7"/>
          <a:stretch/>
        </p:blipFill>
        <p:spPr bwMode="auto">
          <a:xfrm>
            <a:off x="1984458" y="8231631"/>
            <a:ext cx="2828695" cy="9123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Content Placeholder 4"/>
          <p:cNvSpPr>
            <a:spLocks noGrp="1"/>
          </p:cNvSpPr>
          <p:nvPr/>
        </p:nvSpPr>
        <p:spPr>
          <a:xfrm>
            <a:off x="124630" y="970647"/>
            <a:ext cx="2904844" cy="807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US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Social Awareness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Empathy:</a:t>
            </a: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Understands another person’s motivation</a:t>
            </a:r>
            <a:b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Understands others by listening attentively</a:t>
            </a:r>
            <a:b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Understands others by putting self into other’s shoes</a:t>
            </a:r>
            <a:b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Understands others perspectives when they are different from own prospective</a:t>
            </a: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1000" b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r>
              <a:rPr lang="en-US" sz="1000" b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Organizational Awareness:</a:t>
            </a: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Understands social networks  team experts and norms</a:t>
            </a:r>
            <a:b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Understands the informal structure in the team or organization</a:t>
            </a:r>
            <a:b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Understands the informal processes by which work gets done in the team or organization</a:t>
            </a:r>
            <a:b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Trusting teamwork and fluid, open communication, ability to raise flags</a:t>
            </a:r>
            <a:b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Diversity.. to drive innovation</a:t>
            </a: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Roboto" charset="0"/>
                <a:ea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US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Relationship Management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Conflict Management:</a:t>
            </a: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Tries to resolve conflict instead of allowing it to fester</a:t>
            </a:r>
            <a:b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Resolves conflict by de-escalating the emotions in a situation</a:t>
            </a:r>
            <a:b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Tries to resolve conflict by openly talking about disagreements with those involved</a:t>
            </a:r>
            <a:b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Resolves conflict by bringing it into the open</a:t>
            </a: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1200" b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55129" y="895432"/>
            <a:ext cx="3487209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Coach and Mentor</a:t>
            </a:r>
            <a:endParaRPr lang="en-US" sz="1000" dirty="0">
              <a:latin typeface="Times New Roman" charset="0"/>
              <a:ea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Provides ongoing mentoring or coaching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latin typeface="Times New Roman" charset="0"/>
              <a:ea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Provides feedback others find helpful for their development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latin typeface="Times New Roman" charset="0"/>
              <a:ea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Personally invests time and effort in developing others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latin typeface="Times New Roman" charset="0"/>
              <a:ea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Cares about others</a:t>
            </a:r>
            <a:endParaRPr lang="en-US" sz="1000" dirty="0">
              <a:latin typeface="Times New Roman" charset="0"/>
              <a:ea typeface="Times New Roman" charset="0"/>
            </a:endParaRPr>
          </a:p>
          <a:p>
            <a:br>
              <a:rPr lang="en-US" sz="1000" b="1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</a:br>
            <a:r>
              <a:rPr lang="en-US" sz="1000" b="1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Influence:</a:t>
            </a:r>
            <a:endParaRPr lang="en-US" sz="1000" dirty="0">
              <a:latin typeface="Times New Roman" charset="0"/>
              <a:ea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Convinces others by using multiple approaches 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latin typeface="Times New Roman" charset="0"/>
              <a:ea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Convinces others by appealing to their self-interest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latin typeface="Times New Roman" charset="0"/>
              <a:ea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Anticipates how others will respond when trying to convince them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latin typeface="Times New Roman" charset="0"/>
              <a:ea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Convinces others by developing behind-the-scenes support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latin typeface="Times New Roman" charset="0"/>
              <a:ea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Convinces others through discussion</a:t>
            </a:r>
            <a:endParaRPr lang="en-US" sz="1000" dirty="0">
              <a:latin typeface="Times New Roman" charset="0"/>
              <a:ea typeface="Times New Roman" charset="0"/>
            </a:endParaRPr>
          </a:p>
          <a:p>
            <a:br>
              <a:rPr lang="en-US" sz="1000" b="1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</a:br>
            <a:r>
              <a:rPr lang="en-US" sz="1000" b="1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Inspirational Leadership:</a:t>
            </a:r>
            <a:endParaRPr lang="en-US" sz="1000" dirty="0">
              <a:latin typeface="Times New Roman" charset="0"/>
              <a:ea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Leads by building pride in the group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latin typeface="Times New Roman" charset="0"/>
              <a:ea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Leads by inspiring people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latin typeface="Times New Roman" charset="0"/>
              <a:ea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Leads by bringing out the best in people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latin typeface="Times New Roman" charset="0"/>
              <a:ea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Leads by articulating a compelling vision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latin typeface="Times New Roman" charset="0"/>
              <a:ea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Empowering leadership</a:t>
            </a:r>
            <a:b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latin typeface="Times New Roman" charset="0"/>
              <a:ea typeface="Times New Roman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Think strategically and out of the box</a:t>
            </a:r>
            <a:endParaRPr lang="en-US" sz="1000" dirty="0"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b="1" kern="1200" dirty="0">
              <a:solidFill>
                <a:srgbClr val="060E17"/>
              </a:solidFill>
              <a:effectLst/>
              <a:latin typeface="Roboto" charset="0"/>
              <a:ea typeface="Times New Roman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60E17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Teamwork:</a:t>
            </a: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60E17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Works well in teams by being supportive/ cooperative</a:t>
            </a:r>
            <a:br>
              <a:rPr lang="en-US" sz="1000" kern="1200" dirty="0">
                <a:solidFill>
                  <a:srgbClr val="060E17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60E17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Works well in teams by soliciting others input</a:t>
            </a:r>
            <a:br>
              <a:rPr lang="en-US" sz="1000" kern="1200" dirty="0">
                <a:solidFill>
                  <a:srgbClr val="060E17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60E17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Works well in teams by being respectful of others </a:t>
            </a:r>
            <a:br>
              <a:rPr lang="en-US" sz="1000" kern="1200" dirty="0">
                <a:solidFill>
                  <a:srgbClr val="060E17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60E17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Works well in teams by encouraging participation of everyone present</a:t>
            </a:r>
            <a:br>
              <a:rPr lang="en-US" sz="1000" kern="1200" dirty="0">
                <a:solidFill>
                  <a:srgbClr val="060E17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</a:br>
            <a:endParaRPr lang="en-US" sz="1000" dirty="0">
              <a:effectLst/>
              <a:latin typeface="Times New Roman" charset="0"/>
              <a:ea typeface="Times New Roman" charset="0"/>
            </a:endParaRP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kern="1200" dirty="0">
                <a:solidFill>
                  <a:srgbClr val="060E17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Joint accountability &amp; delegation</a:t>
            </a:r>
            <a:endParaRPr lang="en-US" sz="1000" dirty="0"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71713" y="8728360"/>
            <a:ext cx="2314575" cy="486833"/>
          </a:xfrm>
        </p:spPr>
        <p:txBody>
          <a:bodyPr/>
          <a:lstStyle/>
          <a:p>
            <a:r>
              <a:rPr lang="en-US" dirty="0"/>
              <a:t>Copyright </a:t>
            </a:r>
            <a:r>
              <a:rPr lang="en-US" dirty="0" err="1"/>
              <a:t>Teleos</a:t>
            </a:r>
            <a:r>
              <a:rPr lang="en-US" dirty="0"/>
              <a:t> Leadership Institute 2020</a:t>
            </a:r>
          </a:p>
        </p:txBody>
      </p:sp>
    </p:spTree>
    <p:extLst>
      <p:ext uri="{BB962C8B-B14F-4D97-AF65-F5344CB8AC3E}">
        <p14:creationId xmlns:p14="http://schemas.microsoft.com/office/powerpoint/2010/main" val="942344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55275" y="334967"/>
            <a:ext cx="6487065" cy="560465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124630" y="8209999"/>
            <a:ext cx="6471124" cy="639362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70"/>
          <p:cNvSpPr txBox="1"/>
          <p:nvPr/>
        </p:nvSpPr>
        <p:spPr>
          <a:xfrm>
            <a:off x="363623" y="429150"/>
            <a:ext cx="6070367" cy="46628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effectLst/>
                <a:latin typeface="Roboto" charset="0"/>
                <a:ea typeface="Calibri" charset="0"/>
                <a:cs typeface="Times New Roman" charset="0"/>
              </a:rPr>
              <a:t>EI Checklist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pic>
        <p:nvPicPr>
          <p:cNvPr id="7" name="Picture 6" descr="/Users/Emma/Desktop/Teleos_Logo_WEB_Full_Logo_with_Tagline_WHITE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7"/>
          <a:stretch/>
        </p:blipFill>
        <p:spPr bwMode="auto">
          <a:xfrm>
            <a:off x="1984458" y="8231631"/>
            <a:ext cx="2828695" cy="9123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ontent Placeholder 5"/>
          <p:cNvSpPr>
            <a:spLocks noGrp="1"/>
          </p:cNvSpPr>
          <p:nvPr/>
        </p:nvSpPr>
        <p:spPr>
          <a:xfrm>
            <a:off x="198405" y="1066800"/>
            <a:ext cx="6400800" cy="807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Personal EI Checklist 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For each statement, think of what you actually can do</a:t>
            </a:r>
            <a:r>
              <a:rPr lang="en-GB" sz="1200" u="sng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 right now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 and place a check mark or “x” in the appropriate box: “Need to work on”, “Actively Learning”, or “Can do well.”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 algn="ctr">
              <a:spcBef>
                <a:spcPts val="290"/>
              </a:spcBef>
              <a:spcAft>
                <a:spcPts val="600"/>
              </a:spcAft>
            </a:pPr>
            <a:r>
              <a:rPr lang="en-GB" sz="1200" b="1" kern="1200" dirty="0">
                <a:solidFill>
                  <a:srgbClr val="E85525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Self - Awareness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Emotional Self-Awareness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1.     I recognize my mood or feeling when it is pleasurable.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  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342900" marR="0" lvl="0" indent="-342900">
              <a:spcBef>
                <a:spcPts val="29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2.    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 I recognize my mood or feeling when it is distressing.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Accurate Self-Assessment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I know my personal strengths.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I know my limitations.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00"/>
                </a:solidFill>
                <a:latin typeface="Roboto" charset="0"/>
                <a:ea typeface="Roboto" charset="0"/>
                <a:cs typeface="Roboto" charset="0"/>
              </a:rPr>
              <a:t>5.     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  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I recognize when I make a mistake.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Self-Confidence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I am confident in my ability to accomplish tasks at work.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7.    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  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I am confident in my ability to accomplish tasks at home.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71713" y="8721324"/>
            <a:ext cx="2314575" cy="486833"/>
          </a:xfrm>
        </p:spPr>
        <p:txBody>
          <a:bodyPr/>
          <a:lstStyle/>
          <a:p>
            <a:r>
              <a:rPr lang="en-US" dirty="0"/>
              <a:t>Copyright </a:t>
            </a:r>
            <a:r>
              <a:rPr lang="en-US" dirty="0" err="1"/>
              <a:t>Teleos</a:t>
            </a:r>
            <a:r>
              <a:rPr lang="en-US" dirty="0"/>
              <a:t> Leadership Institute 2020</a:t>
            </a:r>
          </a:p>
        </p:txBody>
      </p:sp>
    </p:spTree>
    <p:extLst>
      <p:ext uri="{BB962C8B-B14F-4D97-AF65-F5344CB8AC3E}">
        <p14:creationId xmlns:p14="http://schemas.microsoft.com/office/powerpoint/2010/main" val="294400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55275" y="334967"/>
            <a:ext cx="6487065" cy="560465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124630" y="8209999"/>
            <a:ext cx="6471124" cy="639362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70"/>
          <p:cNvSpPr txBox="1"/>
          <p:nvPr/>
        </p:nvSpPr>
        <p:spPr>
          <a:xfrm>
            <a:off x="363623" y="429150"/>
            <a:ext cx="6070367" cy="46628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effectLst/>
                <a:latin typeface="Roboto" charset="0"/>
                <a:ea typeface="Calibri" charset="0"/>
                <a:cs typeface="Times New Roman" charset="0"/>
              </a:rPr>
              <a:t>EI Checklist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pic>
        <p:nvPicPr>
          <p:cNvPr id="7" name="Picture 6" descr="/Users/Emma/Desktop/Teleos_Logo_WEB_Full_Logo_with_Tagline_WHITE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7"/>
          <a:stretch/>
        </p:blipFill>
        <p:spPr bwMode="auto">
          <a:xfrm>
            <a:off x="1984458" y="8231631"/>
            <a:ext cx="2828695" cy="9123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ontent Placeholder 5"/>
          <p:cNvSpPr>
            <a:spLocks noGrp="1"/>
          </p:cNvSpPr>
          <p:nvPr/>
        </p:nvSpPr>
        <p:spPr>
          <a:xfrm>
            <a:off x="300237" y="989615"/>
            <a:ext cx="6400800" cy="807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algn="ctr">
              <a:spcBef>
                <a:spcPts val="290"/>
              </a:spcBef>
              <a:spcAft>
                <a:spcPts val="600"/>
              </a:spcAft>
            </a:pPr>
            <a:r>
              <a:rPr lang="en-GB" sz="1200" b="1" kern="1200" dirty="0">
                <a:solidFill>
                  <a:srgbClr val="E85525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Self – Management 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Self-control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I control my </a:t>
            </a:r>
            <a:r>
              <a:rPr lang="en-GB" sz="1200" kern="1200" dirty="0" err="1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behavior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 when I am happy.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9"/>
              <a:tabLst>
                <a:tab pos="457200" algn="l"/>
              </a:tabLs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I control my </a:t>
            </a:r>
            <a:r>
              <a:rPr lang="en-GB" sz="1200" kern="1200" dirty="0" err="1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behavior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 when I am sad.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10.    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 I control my </a:t>
            </a:r>
            <a:r>
              <a:rPr lang="en-GB" sz="1200" kern="1200" dirty="0" err="1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behavior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 when I am angry.</a:t>
            </a:r>
            <a:endParaRPr lang="en-US" sz="1200" dirty="0">
              <a:effectLst/>
              <a:latin typeface="Roboto" charset="0"/>
              <a:ea typeface="Roboto" charset="0"/>
              <a:cs typeface="Roboto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Need to work on  _____	Actively Learning _____	Can do Well _____</a:t>
            </a:r>
            <a:endParaRPr lang="en-US" sz="1200" dirty="0">
              <a:latin typeface="Roboto" charset="0"/>
              <a:ea typeface="Roboto" charset="0"/>
              <a:cs typeface="Roboto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11.     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 I control my </a:t>
            </a:r>
            <a:r>
              <a:rPr lang="en-GB" sz="1200" kern="1200" dirty="0" err="1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behavior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 when I am tired.</a:t>
            </a:r>
            <a:endParaRPr lang="en-US" sz="1200" dirty="0">
              <a:effectLst/>
              <a:latin typeface="Roboto" charset="0"/>
              <a:ea typeface="Roboto" charset="0"/>
              <a:cs typeface="Roboto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Need to work on  _____	Actively Learning _____	Can do Well _____</a:t>
            </a:r>
            <a:endParaRPr lang="en-US" sz="1200" dirty="0">
              <a:latin typeface="Roboto" charset="0"/>
              <a:ea typeface="Roboto" charset="0"/>
              <a:cs typeface="Roboto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12.     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Roboto" charset="0"/>
                <a:cs typeface="Roboto" charset="0"/>
              </a:rPr>
              <a:t> 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When I am feeling a lot of stress, I know how to help myself relax.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Transparency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I am open and honest in my communication with others.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</a:t>
            </a: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14.    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 When I make a mistake I can admit it to others.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Adaptability</a:t>
            </a: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15.     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When plans suddenly change, I adapt quickly to the new situation.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ct val="115000"/>
              </a:lnSpc>
              <a:spcBef>
                <a:spcPts val="290"/>
              </a:spcBef>
              <a:spcAft>
                <a:spcPts val="600"/>
              </a:spcAft>
            </a:pPr>
            <a:r>
              <a:rPr lang="en-US" sz="1200" dirty="0">
                <a:effectLst/>
                <a:latin typeface="Roboto" charset="0"/>
                <a:ea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71713" y="8728359"/>
            <a:ext cx="2314575" cy="486833"/>
          </a:xfrm>
        </p:spPr>
        <p:txBody>
          <a:bodyPr/>
          <a:lstStyle/>
          <a:p>
            <a:r>
              <a:rPr lang="en-US" dirty="0"/>
              <a:t>Copyright </a:t>
            </a:r>
            <a:r>
              <a:rPr lang="en-US" dirty="0" err="1"/>
              <a:t>Teleos</a:t>
            </a:r>
            <a:r>
              <a:rPr lang="en-US" dirty="0"/>
              <a:t> Leadership Institute 2020</a:t>
            </a:r>
          </a:p>
        </p:txBody>
      </p:sp>
    </p:spTree>
    <p:extLst>
      <p:ext uri="{BB962C8B-B14F-4D97-AF65-F5344CB8AC3E}">
        <p14:creationId xmlns:p14="http://schemas.microsoft.com/office/powerpoint/2010/main" val="18901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55275" y="334967"/>
            <a:ext cx="6487065" cy="560465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124630" y="8209999"/>
            <a:ext cx="6471124" cy="639362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70"/>
          <p:cNvSpPr txBox="1"/>
          <p:nvPr/>
        </p:nvSpPr>
        <p:spPr>
          <a:xfrm>
            <a:off x="363623" y="429150"/>
            <a:ext cx="6070367" cy="46628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effectLst/>
                <a:latin typeface="Roboto" charset="0"/>
                <a:ea typeface="Calibri" charset="0"/>
                <a:cs typeface="Times New Roman" charset="0"/>
              </a:rPr>
              <a:t>EI Checklist 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pic>
        <p:nvPicPr>
          <p:cNvPr id="7" name="Picture 6" descr="/Users/Emma/Desktop/Teleos_Logo_WEB_Full_Logo_with_Tagline_WHITE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7"/>
          <a:stretch/>
        </p:blipFill>
        <p:spPr bwMode="auto">
          <a:xfrm>
            <a:off x="1984458" y="8231631"/>
            <a:ext cx="2828695" cy="9123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ontent Placeholder 5"/>
          <p:cNvSpPr>
            <a:spLocks noGrp="1"/>
          </p:cNvSpPr>
          <p:nvPr/>
        </p:nvSpPr>
        <p:spPr>
          <a:xfrm>
            <a:off x="198405" y="871256"/>
            <a:ext cx="6400800" cy="807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Achievement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16.  I set goals for myself that motivate me to do my best work.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Initiative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 17.  I seek out opportunities to learn and improve.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Optimism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 18. Even when something is difficult, I find something positive to focus on.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 algn="ctr">
              <a:spcBef>
                <a:spcPts val="290"/>
              </a:spcBef>
              <a:spcAft>
                <a:spcPts val="600"/>
              </a:spcAft>
            </a:pPr>
            <a:r>
              <a:rPr lang="en-US" sz="1200" b="1" kern="1200" dirty="0">
                <a:solidFill>
                  <a:srgbClr val="E85525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 algn="ctr">
              <a:spcBef>
                <a:spcPts val="290"/>
              </a:spcBef>
              <a:spcAft>
                <a:spcPts val="600"/>
              </a:spcAft>
            </a:pPr>
            <a:r>
              <a:rPr lang="en-US" sz="1200" b="1" kern="1200" dirty="0">
                <a:solidFill>
                  <a:srgbClr val="E85525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Social – Awareness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Empathy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19. I am curious about the feelings of others.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 20. I recognize how someone else is feeling, even if that person does not tell me in words.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 21. I recognize others’ feelings, even when they are different from my own.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 </a:t>
            </a: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22. I can express my understanding of other people’s feelings.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ct val="115000"/>
              </a:lnSpc>
              <a:spcBef>
                <a:spcPts val="290"/>
              </a:spcBef>
              <a:spcAft>
                <a:spcPts val="600"/>
              </a:spcAft>
            </a:pPr>
            <a:r>
              <a:rPr lang="en-US" sz="1200" dirty="0">
                <a:effectLst/>
                <a:latin typeface="Roboto" charset="0"/>
                <a:ea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02904" y="8718552"/>
            <a:ext cx="2314575" cy="486833"/>
          </a:xfrm>
        </p:spPr>
        <p:txBody>
          <a:bodyPr/>
          <a:lstStyle/>
          <a:p>
            <a:r>
              <a:rPr lang="en-US" dirty="0"/>
              <a:t>Copyright </a:t>
            </a:r>
            <a:r>
              <a:rPr lang="en-US" dirty="0" err="1"/>
              <a:t>Teleos</a:t>
            </a:r>
            <a:r>
              <a:rPr lang="en-US" dirty="0"/>
              <a:t> Leadership Institute 2020</a:t>
            </a:r>
          </a:p>
        </p:txBody>
      </p:sp>
    </p:spTree>
    <p:extLst>
      <p:ext uri="{BB962C8B-B14F-4D97-AF65-F5344CB8AC3E}">
        <p14:creationId xmlns:p14="http://schemas.microsoft.com/office/powerpoint/2010/main" val="651849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55275" y="334967"/>
            <a:ext cx="6487065" cy="560465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124630" y="8209999"/>
            <a:ext cx="6471124" cy="639362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70"/>
          <p:cNvSpPr txBox="1"/>
          <p:nvPr/>
        </p:nvSpPr>
        <p:spPr>
          <a:xfrm>
            <a:off x="363623" y="429150"/>
            <a:ext cx="6070367" cy="46628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effectLst/>
                <a:latin typeface="Roboto" charset="0"/>
                <a:ea typeface="Calibri" charset="0"/>
                <a:cs typeface="Times New Roman" charset="0"/>
              </a:rPr>
              <a:t>The Link Between EI, Climate and Performance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pic>
        <p:nvPicPr>
          <p:cNvPr id="7" name="Picture 6" descr="/Users/Emma/Desktop/Teleos_Logo_WEB_Full_Logo_with_Tagline_WHITE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7"/>
          <a:stretch/>
        </p:blipFill>
        <p:spPr bwMode="auto">
          <a:xfrm>
            <a:off x="1984458" y="8231631"/>
            <a:ext cx="2828695" cy="9123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ontent Placeholder 5"/>
          <p:cNvSpPr>
            <a:spLocks noGrp="1"/>
          </p:cNvSpPr>
          <p:nvPr/>
        </p:nvSpPr>
        <p:spPr>
          <a:xfrm>
            <a:off x="198405" y="989614"/>
            <a:ext cx="6400800" cy="7242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Organizational Awareness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3"/>
              <a:tabLst>
                <a:tab pos="457200" algn="l"/>
              </a:tabLs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I recognize the formal and informal networks in my organization.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342900" marR="0" lvl="0" indent="-342900">
              <a:spcBef>
                <a:spcPts val="290"/>
              </a:spcBef>
              <a:spcAft>
                <a:spcPts val="600"/>
              </a:spcAft>
              <a:buFont typeface="+mj-lt"/>
              <a:buAutoNum type="arabicPeriod" startAt="23"/>
              <a:tabLst>
                <a:tab pos="457200" algn="l"/>
              </a:tabLs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 I am aware of the amount of influence different people have in the organization.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b="1" i="1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Service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 25. I foster an emotionally positive work environment.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 26. I consistently monitor customer service to insure that customers and clients get what they need.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GB" sz="1200" kern="1200" dirty="0">
                <a:solidFill>
                  <a:srgbClr val="000000"/>
                </a:solidFill>
                <a:effectLst/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</a:p>
          <a:p>
            <a:pPr algn="ctr">
              <a:spcBef>
                <a:spcPts val="290"/>
              </a:spcBef>
              <a:spcAft>
                <a:spcPts val="600"/>
              </a:spcAft>
            </a:pPr>
            <a:r>
              <a:rPr lang="en-US" sz="1200" b="1" dirty="0">
                <a:solidFill>
                  <a:srgbClr val="E85525"/>
                </a:solidFill>
                <a:latin typeface="Roboto" charset="0"/>
                <a:ea typeface="Times New Roman" charset="0"/>
                <a:cs typeface="Times New Roman" charset="0"/>
              </a:rPr>
              <a:t>Relationship - Management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Bef>
                <a:spcPts val="290"/>
              </a:spcBef>
              <a:spcAft>
                <a:spcPts val="600"/>
              </a:spcAft>
            </a:pPr>
            <a:r>
              <a:rPr lang="en-GB" sz="1200" b="1" i="1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Inspiration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Bef>
                <a:spcPts val="29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27. I communicate clearly and directly with others.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Bef>
                <a:spcPts val="29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Bef>
                <a:spcPts val="29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28. I can motivate others toward a common vision.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Bef>
                <a:spcPts val="29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 Need to work on  _____	Actively Learning _____	Can do Well _____</a:t>
            </a:r>
          </a:p>
          <a:p>
            <a:pPr>
              <a:spcBef>
                <a:spcPts val="290"/>
              </a:spcBef>
              <a:spcAft>
                <a:spcPts val="600"/>
              </a:spcAft>
            </a:pPr>
            <a:br>
              <a:rPr lang="en-GB" sz="1200" b="1" i="1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</a:br>
            <a:r>
              <a:rPr lang="en-GB" sz="1200" b="1" i="1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Developing Others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Bef>
                <a:spcPts val="29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29. I give difficult feedback to others in a direct and thoughtful manner.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Bef>
                <a:spcPts val="29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Bef>
                <a:spcPts val="29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30. I encourage the personal and professional growth of my co-workers and subordinates.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Bef>
                <a:spcPts val="29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 Need to work on  _____	Actively Learning _____	Can do Well _____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Bef>
                <a:spcPts val="290"/>
              </a:spcBef>
              <a:spcAft>
                <a:spcPts val="600"/>
              </a:spcAft>
            </a:pP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ct val="115000"/>
              </a:lnSpc>
              <a:spcBef>
                <a:spcPts val="290"/>
              </a:spcBef>
              <a:spcAft>
                <a:spcPts val="600"/>
              </a:spcAft>
            </a:pP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116968" y="8718552"/>
            <a:ext cx="2314575" cy="486833"/>
          </a:xfrm>
        </p:spPr>
        <p:txBody>
          <a:bodyPr/>
          <a:lstStyle/>
          <a:p>
            <a:r>
              <a:rPr lang="en-US" dirty="0"/>
              <a:t>Copyright </a:t>
            </a:r>
            <a:r>
              <a:rPr lang="en-US" dirty="0" err="1"/>
              <a:t>Teleos</a:t>
            </a:r>
            <a:r>
              <a:rPr lang="en-US" dirty="0"/>
              <a:t> Leadership Institute 2020</a:t>
            </a:r>
          </a:p>
        </p:txBody>
      </p:sp>
    </p:spTree>
    <p:extLst>
      <p:ext uri="{BB962C8B-B14F-4D97-AF65-F5344CB8AC3E}">
        <p14:creationId xmlns:p14="http://schemas.microsoft.com/office/powerpoint/2010/main" val="1328765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55275" y="334967"/>
            <a:ext cx="6487065" cy="560465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124630" y="8209999"/>
            <a:ext cx="6471124" cy="639362"/>
          </a:xfrm>
          <a:prstGeom prst="round2DiagRect">
            <a:avLst/>
          </a:prstGeom>
          <a:solidFill>
            <a:srgbClr val="07A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70"/>
          <p:cNvSpPr txBox="1"/>
          <p:nvPr/>
        </p:nvSpPr>
        <p:spPr>
          <a:xfrm>
            <a:off x="363623" y="429150"/>
            <a:ext cx="6070367" cy="46628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  <a:effectLst/>
                <a:latin typeface="Roboto" charset="0"/>
                <a:ea typeface="Calibri" charset="0"/>
                <a:cs typeface="Times New Roman" charset="0"/>
              </a:rPr>
              <a:t>The Link Between EI, Climate and Performance</a:t>
            </a:r>
            <a:endParaRPr lang="en-US" sz="12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pic>
        <p:nvPicPr>
          <p:cNvPr id="7" name="Picture 6" descr="/Users/Emma/Desktop/Teleos_Logo_WEB_Full_Logo_with_Tagline_WHITE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7"/>
          <a:stretch/>
        </p:blipFill>
        <p:spPr bwMode="auto">
          <a:xfrm>
            <a:off x="1984458" y="8231631"/>
            <a:ext cx="2828695" cy="9123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ontent Placeholder 5"/>
          <p:cNvSpPr>
            <a:spLocks noGrp="1"/>
          </p:cNvSpPr>
          <p:nvPr/>
        </p:nvSpPr>
        <p:spPr>
          <a:xfrm>
            <a:off x="198405" y="891134"/>
            <a:ext cx="6400800" cy="7220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90"/>
              </a:spcBef>
              <a:spcAft>
                <a:spcPts val="600"/>
              </a:spcAft>
            </a:pPr>
            <a:r>
              <a:rPr lang="en-GB" sz="1200" b="1" i="1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 Influence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Bef>
                <a:spcPts val="29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31. I am able to persuade others and gain their buy-in.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Bef>
                <a:spcPts val="29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Need to work on  _____	Actively Learning _____	Can do Well _____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Bef>
                <a:spcPts val="29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  <a:cs typeface="Times New Roman" charset="0"/>
              </a:rPr>
              <a:t>32. I can use multiple approaches to persuade others and gain their buy-in.</a:t>
            </a:r>
          </a:p>
          <a:p>
            <a:pPr>
              <a:spcBef>
                <a:spcPts val="29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Need to work on  _____	Actively Learning _____	Can do Well _____</a:t>
            </a:r>
          </a:p>
          <a:p>
            <a:endParaRPr lang="en-GB" sz="1200" b="1" i="1" dirty="0">
              <a:solidFill>
                <a:srgbClr val="000000"/>
              </a:solidFill>
              <a:latin typeface="Roboto" charset="0"/>
              <a:ea typeface="Times New Roman" charset="0"/>
            </a:endParaRPr>
          </a:p>
          <a:p>
            <a:r>
              <a:rPr lang="en-GB" sz="1200" b="1" i="1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Conflict Management</a:t>
            </a:r>
          </a:p>
          <a:p>
            <a:endParaRPr lang="en-GB" sz="1200" b="1" i="1" dirty="0">
              <a:solidFill>
                <a:srgbClr val="000000"/>
              </a:solidFill>
              <a:latin typeface="Roboto" charset="0"/>
              <a:ea typeface="Times New Roman" charset="0"/>
            </a:endParaRPr>
          </a:p>
          <a:p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33. I can tolerate conflict within my group or my team.</a:t>
            </a:r>
          </a:p>
          <a:p>
            <a:endParaRPr lang="en-GB" sz="1200" dirty="0">
              <a:solidFill>
                <a:srgbClr val="000000"/>
              </a:solidFill>
              <a:latin typeface="Roboto" charset="0"/>
              <a:ea typeface="Times New Roman" charset="0"/>
            </a:endParaRPr>
          </a:p>
          <a:p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Need to work on  _____	Actively Learning _____	Can do Well _____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34. I help my group or team resolve their conflict.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Need to work on  _____	Actively Learning _____	Can do Well _____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35. I weigh multiple points of view and help the group or team find common ground.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 Need to work on  _____	Actively Learning _____	Can do Well _____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GB" sz="1200" b="1" i="1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GB" sz="1200" b="1" i="1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Change Catalyst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36. I recognize the need for change necessary to accomplish our strategic objectives.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Need to work on  _____	Actively Learning _____	Can do Well _____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37. I can be an advocate for change even in the face of opposition.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Need to work on  _____	Actively Learning _____	Can do Well _____</a:t>
            </a:r>
          </a:p>
          <a:p>
            <a:pPr>
              <a:lnSpc>
                <a:spcPct val="150000"/>
              </a:lnSpc>
            </a:pPr>
            <a:endParaRPr lang="en-GB" sz="1200" b="1" i="1" dirty="0">
              <a:solidFill>
                <a:srgbClr val="000000"/>
              </a:solidFill>
              <a:latin typeface="Roboto" charset="0"/>
              <a:ea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GB" sz="1200" b="1" i="1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Teamwork and Collaboration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38. I actively work on strengthening my group or team, paying particular attention to their needs and the needs of the organization.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Need to work on  _____	Actively Learning _____	Can do Well _____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39. I encourage enthusiastic commitment to team objectives.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0000"/>
                </a:solidFill>
                <a:latin typeface="Roboto" charset="0"/>
                <a:ea typeface="Times New Roman" charset="0"/>
              </a:rPr>
              <a:t>Need to work on  _____	Actively Learning _____	Can do Well _____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ct val="115000"/>
              </a:lnSpc>
              <a:spcBef>
                <a:spcPts val="290"/>
              </a:spcBef>
              <a:spcAft>
                <a:spcPts val="600"/>
              </a:spcAft>
            </a:pP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290"/>
              </a:spcBef>
              <a:spcAft>
                <a:spcPts val="600"/>
              </a:spcAft>
            </a:pPr>
            <a:r>
              <a:rPr lang="en-US" sz="1200" kern="1200" dirty="0">
                <a:solidFill>
                  <a:srgbClr val="000000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02904" y="8718552"/>
            <a:ext cx="2314575" cy="486833"/>
          </a:xfrm>
        </p:spPr>
        <p:txBody>
          <a:bodyPr/>
          <a:lstStyle/>
          <a:p>
            <a:r>
              <a:rPr lang="en-US" dirty="0"/>
              <a:t>Copyright </a:t>
            </a:r>
            <a:r>
              <a:rPr lang="en-US" dirty="0" err="1"/>
              <a:t>Teleos</a:t>
            </a:r>
            <a:r>
              <a:rPr lang="en-US" dirty="0"/>
              <a:t> Leadership Institute 2020</a:t>
            </a:r>
          </a:p>
        </p:txBody>
      </p:sp>
    </p:spTree>
    <p:extLst>
      <p:ext uri="{BB962C8B-B14F-4D97-AF65-F5344CB8AC3E}">
        <p14:creationId xmlns:p14="http://schemas.microsoft.com/office/powerpoint/2010/main" val="884540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2514</TotalTime>
  <Words>1814</Words>
  <Application>Microsoft Office PowerPoint</Application>
  <PresentationFormat>Letter Paper (8.5x11 in)</PresentationFormat>
  <Paragraphs>237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Catherine Burke</dc:creator>
  <cp:lastModifiedBy>Kristy Stith</cp:lastModifiedBy>
  <cp:revision>16</cp:revision>
  <dcterms:created xsi:type="dcterms:W3CDTF">2017-07-10T19:29:41Z</dcterms:created>
  <dcterms:modified xsi:type="dcterms:W3CDTF">2020-02-03T15:15:00Z</dcterms:modified>
</cp:coreProperties>
</file>